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SemiBold" panose="020B07060308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7"/>
    <p:restoredTop sz="94702"/>
  </p:normalViewPr>
  <p:slideViewPr>
    <p:cSldViewPr snapToGrid="0">
      <p:cViewPr varScale="1">
        <p:scale>
          <a:sx n="148" d="100"/>
          <a:sy n="148" d="100"/>
        </p:scale>
        <p:origin x="132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00a9b449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00a9b449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/>
          <p:nvPr/>
        </p:nvSpPr>
        <p:spPr>
          <a:xfrm>
            <a:off x="623450" y="1663250"/>
            <a:ext cx="2420700" cy="242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568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61" name="Google Shape;61;p11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2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6"/>
          <p:cNvSpPr/>
          <p:nvPr/>
        </p:nvSpPr>
        <p:spPr>
          <a:xfrm>
            <a:off x="623450" y="1663250"/>
            <a:ext cx="2420700" cy="242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cxnSp>
        <p:nvCxnSpPr>
          <p:cNvPr id="98" name="Google Shape;98;p1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2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3593400" y="-9613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29466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6000" b="1" i="0" u="none" strike="noStrike" cap="none">
              <a:solidFill>
                <a:srgbClr val="294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480900" y="125767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568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4" name="Google Shape;134;p25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2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8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3593400" y="-9613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29466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6000" b="1" i="0" u="none" strike="noStrike" cap="none">
              <a:solidFill>
                <a:srgbClr val="294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1480900" y="125767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E1566-6882-7DB1-4DBB-28941A5C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7" y="1753603"/>
            <a:ext cx="233412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ctrTitle" idx="4294967295"/>
          </p:nvPr>
        </p:nvSpPr>
        <p:spPr>
          <a:xfrm>
            <a:off x="0" y="565150"/>
            <a:ext cx="914400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6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PRESIDER: RULING ON OBJECTIONS</a:t>
            </a:r>
            <a:endParaRPr sz="36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775950" y="971550"/>
            <a:ext cx="7592100" cy="33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In general, please allow students to be heard on objections. We want them to display what they do (and don’t) know.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Try not to let objection arguments drag on too long. Allowing each advocate one or two times to speak should be sufficient for ruling on most objections.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Please do not raise your own objections and do not question the witnesses yourself.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You have discretion and final say in your rulings.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Unique Aspects of Trials in Midlands</a:t>
            </a:r>
            <a:endParaRPr sz="2200"/>
          </a:p>
        </p:txBody>
      </p:sp>
      <p:sp>
        <p:nvSpPr>
          <p:cNvPr id="241" name="Google Shape;241;p39"/>
          <p:cNvSpPr txBox="1"/>
          <p:nvPr/>
        </p:nvSpPr>
        <p:spPr>
          <a:xfrm>
            <a:off x="313436" y="2024997"/>
            <a:ext cx="21474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Differences from real-world trials</a:t>
            </a:r>
            <a:endParaRPr/>
          </a:p>
        </p:txBody>
      </p:sp>
      <p:sp>
        <p:nvSpPr>
          <p:cNvPr id="242" name="Google Shape;242;p39"/>
          <p:cNvSpPr txBox="1"/>
          <p:nvPr/>
        </p:nvSpPr>
        <p:spPr>
          <a:xfrm>
            <a:off x="3366830" y="285750"/>
            <a:ext cx="5490519" cy="457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objections to openings or closings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Defense MUST open after prosecution opens (no deferred openings)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argued motions in limine, for a directed verdict, or mistrial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side bars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scope limitations on cross-examination (but scope is limited on re-direct and re-cross examination)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All witnesses MUST be cross examined 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tendering of expert witnesses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binding law or precedents, other than those provided in Midlands statutes and the case law included in the case packet</a:t>
            </a:r>
            <a:endParaRPr/>
          </a:p>
          <a:p>
            <a:pPr marL="342900" marR="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Constitutional objections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Movement Throughout Trial and Exhibits </a:t>
            </a:r>
            <a:endParaRPr sz="2400"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434325" y="1581150"/>
            <a:ext cx="5166000" cy="3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Char char="▫"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While other jurisdictions may differ, please allow students to move throughout the well and use demonstrative aids (subject to objections).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Char char="▫"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Students may elect to provide exhibits to the Court and witnesses via exhibit binders they have provided, which may be located at the bench and witness stand.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The Ballot</a:t>
            </a:r>
            <a:endParaRPr sz="3000"/>
          </a:p>
        </p:txBody>
      </p:sp>
      <p:sp>
        <p:nvSpPr>
          <p:cNvPr id="254" name="Google Shape;254;p41"/>
          <p:cNvSpPr txBox="1"/>
          <p:nvPr/>
        </p:nvSpPr>
        <p:spPr>
          <a:xfrm>
            <a:off x="442400" y="2167525"/>
            <a:ext cx="23031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Ballot has 3 carbon copy pages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Don’t write on the full stack!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 sure to set each page directly on the table to write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975" y="135237"/>
            <a:ext cx="2957099" cy="4873024"/>
          </a:xfrm>
          <a:prstGeom prst="rect">
            <a:avLst/>
          </a:prstGeom>
          <a:solidFill>
            <a:srgbClr val="8CB3E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442400" y="1045150"/>
            <a:ext cx="262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/>
              <a:t>Ballot Organization</a:t>
            </a:r>
            <a:endParaRPr sz="2800"/>
          </a:p>
        </p:txBody>
      </p:sp>
      <p:sp>
        <p:nvSpPr>
          <p:cNvPr id="261" name="Google Shape;261;p42"/>
          <p:cNvSpPr txBox="1"/>
          <p:nvPr/>
        </p:nvSpPr>
        <p:spPr>
          <a:xfrm>
            <a:off x="442400" y="2167525"/>
            <a:ext cx="21474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LEFT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Prosecution 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RIGHT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Defense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Defense scores are shaded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Google Shape;26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4537" y="135238"/>
            <a:ext cx="2957099" cy="4873024"/>
          </a:xfrm>
          <a:prstGeom prst="rect">
            <a:avLst/>
          </a:prstGeom>
          <a:solidFill>
            <a:srgbClr val="8CB3E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63" name="Google Shape;263;p42"/>
          <p:cNvSpPr/>
          <p:nvPr/>
        </p:nvSpPr>
        <p:spPr>
          <a:xfrm>
            <a:off x="4826637" y="1195075"/>
            <a:ext cx="1054500" cy="2624400"/>
          </a:xfrm>
          <a:prstGeom prst="rect">
            <a:avLst/>
          </a:prstGeom>
          <a:noFill/>
          <a:ln w="38100" cap="flat" cmpd="sng">
            <a:solidFill>
              <a:srgbClr val="2946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6124803" y="1195076"/>
            <a:ext cx="1054500" cy="2624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3001346" y="1688100"/>
            <a:ext cx="1581625" cy="36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Prosecution (π)</a:t>
            </a:r>
            <a:endParaRPr sz="18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66" name="Google Shape;266;p42"/>
          <p:cNvCxnSpPr>
            <a:stCxn id="265" idx="2"/>
            <a:endCxn id="263" idx="1"/>
          </p:cNvCxnSpPr>
          <p:nvPr/>
        </p:nvCxnSpPr>
        <p:spPr>
          <a:xfrm rot="-5400000" flipH="1">
            <a:off x="4081359" y="1762199"/>
            <a:ext cx="456000" cy="1034400"/>
          </a:xfrm>
          <a:prstGeom prst="bentConnector2">
            <a:avLst/>
          </a:prstGeom>
          <a:noFill/>
          <a:ln w="19050" cap="flat" cmpd="sng">
            <a:solidFill>
              <a:srgbClr val="294667"/>
            </a:solidFill>
            <a:prstDash val="dot"/>
            <a:round/>
            <a:headEnd type="none" w="sm" len="sm"/>
            <a:tailEnd type="oval" w="med" len="med"/>
          </a:ln>
        </p:spPr>
      </p:cxnSp>
      <p:sp>
        <p:nvSpPr>
          <p:cNvPr id="267" name="Google Shape;267;p42"/>
          <p:cNvSpPr txBox="1"/>
          <p:nvPr/>
        </p:nvSpPr>
        <p:spPr>
          <a:xfrm>
            <a:off x="7563502" y="3339250"/>
            <a:ext cx="1580498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Defense (Δ)</a:t>
            </a:r>
            <a:endParaRPr sz="1800" b="0" i="0" u="none" strike="noStrike" cap="none">
              <a:solidFill>
                <a:schemeClr val="accent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68" name="Google Shape;268;p42"/>
          <p:cNvCxnSpPr>
            <a:stCxn id="267" idx="0"/>
            <a:endCxn id="264" idx="3"/>
          </p:cNvCxnSpPr>
          <p:nvPr/>
        </p:nvCxnSpPr>
        <p:spPr>
          <a:xfrm rot="5400000" flipH="1">
            <a:off x="7350551" y="2336050"/>
            <a:ext cx="831900" cy="1174500"/>
          </a:xfrm>
          <a:prstGeom prst="bentConnector2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Using the Ballot</a:t>
            </a:r>
            <a:endParaRPr sz="3000"/>
          </a:p>
        </p:txBody>
      </p:sp>
      <p:sp>
        <p:nvSpPr>
          <p:cNvPr id="274" name="Google Shape;274;p43"/>
          <p:cNvSpPr txBox="1"/>
          <p:nvPr/>
        </p:nvSpPr>
        <p:spPr>
          <a:xfrm>
            <a:off x="345598" y="2386145"/>
            <a:ext cx="2676970" cy="143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After each witness has finished, you should have four scores filled out: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-Directing attorney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-Witness on direct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-Witness on cross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-Crossing attorney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7010399" y="2111093"/>
            <a:ext cx="1143001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Defense</a:t>
            </a:r>
            <a:endParaRPr sz="1800" b="0" i="0" u="none" strike="noStrike" cap="none">
              <a:solidFill>
                <a:schemeClr val="accent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3974776" y="2111094"/>
            <a:ext cx="1511624" cy="36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Prosecution</a:t>
            </a:r>
            <a:endParaRPr sz="18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3414441" y="3333750"/>
            <a:ext cx="5427431" cy="143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Editing: If you need to change a score, cross it off and re-write the modified score next to it clearly </a:t>
            </a:r>
            <a:endParaRPr/>
          </a:p>
        </p:txBody>
      </p:sp>
      <p:pic>
        <p:nvPicPr>
          <p:cNvPr id="278" name="Google Shape;278;p43" descr="A blue and white rectang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693603"/>
            <a:ext cx="5529305" cy="137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717300" y="980025"/>
            <a:ext cx="7709400" cy="24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6000"/>
              <a:t>Remember: Witnesses are scored </a:t>
            </a:r>
            <a:r>
              <a:rPr lang="en" sz="6000" u="sng"/>
              <a:t>twice</a:t>
            </a:r>
            <a:r>
              <a:rPr lang="en" sz="6000"/>
              <a:t> – on Direct AND Cross!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ctrTitle" idx="4294967295"/>
          </p:nvPr>
        </p:nvSpPr>
        <p:spPr>
          <a:xfrm>
            <a:off x="0" y="587375"/>
            <a:ext cx="693420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6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 Separate Scores For:</a:t>
            </a:r>
            <a:endParaRPr sz="36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9" name="Google Shape;289;p45"/>
          <p:cNvSpPr txBox="1"/>
          <p:nvPr/>
        </p:nvSpPr>
        <p:spPr>
          <a:xfrm>
            <a:off x="775950" y="1268321"/>
            <a:ext cx="75921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Pre-trial matters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Re-direct examinations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Re-cross examinations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Rebuttal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Objections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Instead, you can consider these in the corresponding scored portion (for example, the rebuttal may influence your score for closing).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717300" y="980025"/>
            <a:ext cx="7709400" cy="24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6600"/>
              <a:t>Score as you go &amp; write scores 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6600"/>
              <a:t>the ballot!</a:t>
            </a:r>
            <a:endParaRPr sz="7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>
            <a:off x="381000" y="819150"/>
            <a:ext cx="8382000" cy="2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723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You’re not reaching a verdict.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Score on your own (don’t confer with co-judge on scores).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b="0">
                <a:latin typeface="Open Sans SemiBold"/>
                <a:ea typeface="Open Sans SemiBold"/>
                <a:cs typeface="Open Sans SemiBold"/>
                <a:sym typeface="Open Sans SemiBold"/>
              </a:rPr>
              <a:t>AGENDA</a:t>
            </a:r>
            <a:endParaRPr sz="2400" b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60" name="Google Shape;160;p30"/>
          <p:cNvCxnSpPr>
            <a:endCxn id="161" idx="0"/>
          </p:cNvCxnSpPr>
          <p:nvPr/>
        </p:nvCxnSpPr>
        <p:spPr>
          <a:xfrm flipH="1">
            <a:off x="6100637" y="12000"/>
            <a:ext cx="4800" cy="1054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diamond" w="med" len="med"/>
          </a:ln>
        </p:spPr>
      </p:cxnSp>
      <p:cxnSp>
        <p:nvCxnSpPr>
          <p:cNvPr id="162" name="Google Shape;162;p30"/>
          <p:cNvCxnSpPr>
            <a:stCxn id="161" idx="2"/>
            <a:endCxn id="163" idx="0"/>
          </p:cNvCxnSpPr>
          <p:nvPr/>
        </p:nvCxnSpPr>
        <p:spPr>
          <a:xfrm flipH="1">
            <a:off x="6092537" y="1545300"/>
            <a:ext cx="8100" cy="787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64" name="Google Shape;164;p30"/>
          <p:cNvCxnSpPr>
            <a:stCxn id="165" idx="2"/>
          </p:cNvCxnSpPr>
          <p:nvPr/>
        </p:nvCxnSpPr>
        <p:spPr>
          <a:xfrm>
            <a:off x="6092600" y="4078225"/>
            <a:ext cx="0" cy="1065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none" w="sm" len="sm"/>
          </a:ln>
        </p:spPr>
      </p:cxnSp>
      <p:cxnSp>
        <p:nvCxnSpPr>
          <p:cNvPr id="166" name="Google Shape;166;p30"/>
          <p:cNvCxnSpPr>
            <a:stCxn id="163" idx="2"/>
            <a:endCxn id="165" idx="0"/>
          </p:cNvCxnSpPr>
          <p:nvPr/>
        </p:nvCxnSpPr>
        <p:spPr>
          <a:xfrm>
            <a:off x="6092550" y="2811000"/>
            <a:ext cx="0" cy="788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1" name="Google Shape;161;p30"/>
          <p:cNvSpPr txBox="1"/>
          <p:nvPr/>
        </p:nvSpPr>
        <p:spPr>
          <a:xfrm>
            <a:off x="4276474" y="1066800"/>
            <a:ext cx="3648326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Trial Structure </a:t>
            </a:r>
            <a:endParaRPr sz="20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4218050" y="3599725"/>
            <a:ext cx="3749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Timekeeping &amp; Other Rules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3643800" y="2332500"/>
            <a:ext cx="489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Scoring, Presiding, &amp; Commenting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Scoring Framework</a:t>
            </a:r>
            <a:endParaRPr sz="2400"/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434325" y="1739550"/>
            <a:ext cx="22722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RANGE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Score from </a:t>
            </a:r>
            <a:r>
              <a:rPr lang="en" sz="1800" b="1"/>
              <a:t>1-10</a:t>
            </a:r>
            <a:r>
              <a:rPr lang="en" sz="1800"/>
              <a:t>, with 10 being the best score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No decimals, only whole numbers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No zeros*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* Unless the role didn’t occur</a:t>
            </a:r>
            <a:endParaRPr sz="1200"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2"/>
          </p:nvPr>
        </p:nvSpPr>
        <p:spPr>
          <a:xfrm>
            <a:off x="3298975" y="1739550"/>
            <a:ext cx="28113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DIFFERENTIATE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00"/>
              <a:t>Use scores to differentiate performances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00"/>
              <a:t>Scale doesn’t matter, just be internally consistent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Scoring Framework</a:t>
            </a:r>
            <a:endParaRPr sz="2400"/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152401" y="1657350"/>
            <a:ext cx="2666999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What </a:t>
            </a:r>
            <a:r>
              <a:rPr lang="en" sz="1800" b="1" u="sng"/>
              <a:t>TO</a:t>
            </a:r>
            <a:r>
              <a:rPr lang="en" sz="1800" b="1"/>
              <a:t> Consider</a:t>
            </a:r>
            <a:endParaRPr sz="180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Presentation/poise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Knowledge of the facts/rules of evidence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Ability to present a case on direct/control witnesses on cross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Witness credibility and character</a:t>
            </a:r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body" idx="2"/>
          </p:nvPr>
        </p:nvSpPr>
        <p:spPr>
          <a:xfrm>
            <a:off x="2971800" y="1657350"/>
            <a:ext cx="3138475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What </a:t>
            </a:r>
            <a:r>
              <a:rPr lang="en" sz="1800" b="1" u="sng"/>
              <a:t>NOT</a:t>
            </a:r>
            <a:r>
              <a:rPr lang="en" sz="1800" b="1"/>
              <a:t> to Consider</a:t>
            </a:r>
            <a:endParaRPr sz="180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What you saw in prior trials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Which side would win in a real trial (merits)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Student health precautions (like masks)</a:t>
            </a:r>
            <a:endParaRPr sz="160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600"/>
              <a:t>Attire of attorneys or witnesses*</a:t>
            </a:r>
            <a:endParaRPr sz="1600"/>
          </a:p>
        </p:txBody>
      </p:sp>
      <p:sp>
        <p:nvSpPr>
          <p:cNvPr id="314" name="Google Shape;314;p49"/>
          <p:cNvSpPr txBox="1"/>
          <p:nvPr/>
        </p:nvSpPr>
        <p:spPr>
          <a:xfrm>
            <a:off x="3116031" y="4171028"/>
            <a:ext cx="2537475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*Witnesses are allowed to wear costumes, but are not required to do so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Individual Awards</a:t>
            </a:r>
            <a:endParaRPr sz="2400"/>
          </a:p>
        </p:txBody>
      </p:sp>
      <p:sp>
        <p:nvSpPr>
          <p:cNvPr id="320" name="Google Shape;320;p50"/>
          <p:cNvSpPr txBox="1"/>
          <p:nvPr/>
        </p:nvSpPr>
        <p:spPr>
          <a:xfrm>
            <a:off x="0" y="2085525"/>
            <a:ext cx="2694900" cy="24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Write the </a:t>
            </a:r>
            <a:r>
              <a:rPr lang="en" sz="1800" b="0" i="0" u="sng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WITNESS NAME</a:t>
            </a: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name, </a:t>
            </a:r>
            <a:r>
              <a:rPr lang="en" sz="1800" b="1" i="1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the CHARACTER NAME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Circle P or D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Must</a:t>
            </a: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fill out all four slots</a:t>
            </a: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50" descr="A blue paper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7015" y="183792"/>
            <a:ext cx="566766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9;p57">
            <a:extLst>
              <a:ext uri="{FF2B5EF4-FFF2-40B4-BE49-F238E27FC236}">
                <a16:creationId xmlns:a16="http://schemas.microsoft.com/office/drawing/2014/main" id="{922CD43D-0190-D7DE-9FD3-4345691C53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928" b="56840"/>
          <a:stretch/>
        </p:blipFill>
        <p:spPr>
          <a:xfrm>
            <a:off x="3530350" y="2487531"/>
            <a:ext cx="5003211" cy="24721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" name="Google Shape;375;p57">
            <a:extLst>
              <a:ext uri="{FF2B5EF4-FFF2-40B4-BE49-F238E27FC236}">
                <a16:creationId xmlns:a16="http://schemas.microsoft.com/office/drawing/2014/main" id="{34F173B5-468C-0BFA-EA6B-65677950A102}"/>
              </a:ext>
            </a:extLst>
          </p:cNvPr>
          <p:cNvSpPr/>
          <p:nvPr/>
        </p:nvSpPr>
        <p:spPr>
          <a:xfrm rot="1941249">
            <a:off x="6952137" y="1450436"/>
            <a:ext cx="202611" cy="1432665"/>
          </a:xfrm>
          <a:prstGeom prst="downArrow">
            <a:avLst>
              <a:gd name="adj1" fmla="val 50000"/>
              <a:gd name="adj2" fmla="val 53178"/>
            </a:avLst>
          </a:prstGeom>
          <a:solidFill>
            <a:schemeClr val="accent1">
              <a:alpha val="49803"/>
            </a:schemeClr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3365A1-0CFC-7917-9A7A-61325965CF1D}"/>
              </a:ext>
            </a:extLst>
          </p:cNvPr>
          <p:cNvSpPr/>
          <p:nvPr/>
        </p:nvSpPr>
        <p:spPr>
          <a:xfrm>
            <a:off x="6080443" y="2749637"/>
            <a:ext cx="757833" cy="2852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8103DA-DD95-E02F-7826-64C117D986D4}"/>
              </a:ext>
            </a:extLst>
          </p:cNvPr>
          <p:cNvSpPr/>
          <p:nvPr/>
        </p:nvSpPr>
        <p:spPr>
          <a:xfrm>
            <a:off x="4678517" y="2487531"/>
            <a:ext cx="757833" cy="285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B91C20-BDBD-1D42-F851-09907BE2A52F}"/>
              </a:ext>
            </a:extLst>
          </p:cNvPr>
          <p:cNvCxnSpPr/>
          <p:nvPr/>
        </p:nvCxnSpPr>
        <p:spPr>
          <a:xfrm>
            <a:off x="4675031" y="2440546"/>
            <a:ext cx="727656" cy="385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1E638-F6F6-9E8B-0FDC-B59A73C4D434}"/>
              </a:ext>
            </a:extLst>
          </p:cNvPr>
          <p:cNvCxnSpPr>
            <a:cxnSpLocks/>
          </p:cNvCxnSpPr>
          <p:nvPr/>
        </p:nvCxnSpPr>
        <p:spPr>
          <a:xfrm flipV="1">
            <a:off x="4688128" y="2440546"/>
            <a:ext cx="715620" cy="385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>
            <a:spLocks noGrp="1"/>
          </p:cNvSpPr>
          <p:nvPr>
            <p:ph type="ctrTitle" idx="4294967295"/>
          </p:nvPr>
        </p:nvSpPr>
        <p:spPr>
          <a:xfrm>
            <a:off x="0" y="565150"/>
            <a:ext cx="914400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2800" b="0" i="0" u="sng" strike="noStrike" cap="none" dirty="0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Scoring Consistency and Student Experience </a:t>
            </a:r>
            <a:endParaRPr sz="2800" b="0" i="0" u="sng" strike="noStrike" cap="none" dirty="0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>
            <a:off x="775950" y="1243013"/>
            <a:ext cx="7592100" cy="33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Please apply criteria for excellence consistently across all competitors, focusing on performance quality and competency.</a:t>
            </a:r>
            <a:endParaRPr lang="en-US" sz="1800" dirty="0"/>
          </a:p>
          <a:p>
            <a:pPr marL="114300" lvl="0"/>
            <a:endParaRPr lang="en-US" sz="18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" sz="18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Please do not consider students’ race, gender, age, sexual orientation, or other similar factors when scoring. 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</a:pPr>
            <a:endParaRPr lang="en"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>
              <a:buClr>
                <a:srgbClr val="294667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Please help us make this activity a warm, welcoming and educational experience for all students. Feedback should, where appropriate, be encouraging, and should focus on areas that students can improve in future rounds.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Char char="●"/>
            </a:pP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title"/>
          </p:nvPr>
        </p:nvSpPr>
        <p:spPr>
          <a:xfrm>
            <a:off x="152400" y="1733550"/>
            <a:ext cx="2743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b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Invention of Fact</a:t>
            </a:r>
            <a:endParaRPr sz="3600" b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3" name="Google Shape;333;p52"/>
          <p:cNvSpPr txBox="1">
            <a:spLocks noGrp="1"/>
          </p:cNvSpPr>
          <p:nvPr>
            <p:ph type="body" idx="1"/>
          </p:nvPr>
        </p:nvSpPr>
        <p:spPr>
          <a:xfrm>
            <a:off x="3410700" y="754645"/>
            <a:ext cx="5370600" cy="387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138996"/>
              <a:buNone/>
            </a:pPr>
            <a:endParaRPr dirty="0">
              <a:solidFill>
                <a:srgbClr val="294667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138996"/>
              <a:buNone/>
            </a:pPr>
            <a:endParaRPr dirty="0">
              <a:solidFill>
                <a:srgbClr val="294667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endParaRPr sz="2000" b="1" dirty="0">
              <a:solidFill>
                <a:srgbClr val="294667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r>
              <a:rPr lang="en" sz="2000" b="1" dirty="0">
                <a:solidFill>
                  <a:srgbClr val="294667"/>
                </a:solidFill>
              </a:rPr>
              <a:t>L</a:t>
            </a:r>
            <a:r>
              <a:rPr lang="en" sz="2000" b="1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imited</a:t>
            </a:r>
            <a:r>
              <a:rPr lang="en" sz="20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to sworn affidavits and reports (and materials relied upon) and reasonable inferences on direct examination.</a:t>
            </a: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endParaRPr sz="20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r>
              <a:rPr lang="en" sz="20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On cross examination, must not contradict their affidavit</a:t>
            </a:r>
            <a:r>
              <a:rPr lang="en" sz="2000" dirty="0">
                <a:solidFill>
                  <a:srgbClr val="294667"/>
                </a:solidFill>
              </a:rPr>
              <a:t>….</a:t>
            </a: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endParaRPr sz="2000" b="1" i="1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ct val="97297"/>
              <a:buNone/>
            </a:pPr>
            <a:r>
              <a:rPr lang="en" sz="2000" i="1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lang="en" sz="2000" b="1" i="1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lang="en" sz="2000" i="1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if an attorney asks a question outside of the affidavit, then </a:t>
            </a:r>
            <a:r>
              <a:rPr lang="en" sz="2000" dirty="0">
                <a:solidFill>
                  <a:srgbClr val="294667"/>
                </a:solidFill>
              </a:rPr>
              <a:t>the attorney is </a:t>
            </a:r>
            <a:r>
              <a:rPr lang="en" sz="20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stuck with the answer.</a:t>
            </a:r>
            <a:endParaRPr sz="20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52"/>
          <p:cNvSpPr txBox="1"/>
          <p:nvPr/>
        </p:nvSpPr>
        <p:spPr>
          <a:xfrm>
            <a:off x="3657600" y="209550"/>
            <a:ext cx="4723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sng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(Almost) All Witnesses</a:t>
            </a:r>
            <a:endParaRPr sz="2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3505200" y="1428750"/>
            <a:ext cx="533400" cy="152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>
            <a:spLocks noGrp="1"/>
          </p:cNvSpPr>
          <p:nvPr>
            <p:ph type="title"/>
          </p:nvPr>
        </p:nvSpPr>
        <p:spPr>
          <a:xfrm>
            <a:off x="152400" y="1733550"/>
            <a:ext cx="2743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b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Invention of Fact</a:t>
            </a:r>
            <a:endParaRPr sz="3600" b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1" name="Google Shape;341;p53"/>
          <p:cNvSpPr txBox="1">
            <a:spLocks noGrp="1"/>
          </p:cNvSpPr>
          <p:nvPr>
            <p:ph type="body" idx="1"/>
          </p:nvPr>
        </p:nvSpPr>
        <p:spPr>
          <a:xfrm>
            <a:off x="3314108" y="1563978"/>
            <a:ext cx="5370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3333"/>
            </a:pPr>
            <a:r>
              <a:rPr lang="en-US" sz="16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When the defendants were interviewed, there were two questions they refused to answer.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3333"/>
              <a:buNone/>
            </a:pPr>
            <a:endParaRPr lang="en-US" sz="16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3333"/>
            </a:pPr>
            <a:r>
              <a:rPr lang="en-US" sz="1600" dirty="0">
                <a:solidFill>
                  <a:srgbClr val="294667"/>
                </a:solidFill>
              </a:rPr>
              <a:t>A defendant (if not offered a plea deal and called by the defense) may invent any answer to those two questions that does not contradict their other interrogation answers.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3333"/>
              <a:buNone/>
            </a:pPr>
            <a:endParaRPr lang="en-US" sz="1600" dirty="0">
              <a:solidFill>
                <a:srgbClr val="294667"/>
              </a:solidFill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3333"/>
            </a:pPr>
            <a:r>
              <a:rPr lang="en-US" sz="16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A defendant who receives a plea deal (and is no longer therefore a trial defendant) may not invent.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lang="en-US" sz="30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lang="en-US" sz="3000" dirty="0">
              <a:solidFill>
                <a:srgbClr val="294667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30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53"/>
          <p:cNvSpPr txBox="1"/>
          <p:nvPr/>
        </p:nvSpPr>
        <p:spPr>
          <a:xfrm>
            <a:off x="3651161" y="228868"/>
            <a:ext cx="4953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sng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Limited Defendant Exception</a:t>
            </a:r>
            <a:endParaRPr sz="28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>
            <a:spLocks noGrp="1"/>
          </p:cNvSpPr>
          <p:nvPr>
            <p:ph type="title"/>
          </p:nvPr>
        </p:nvSpPr>
        <p:spPr>
          <a:xfrm>
            <a:off x="152400" y="1733550"/>
            <a:ext cx="2743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b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Invention of Fact</a:t>
            </a:r>
            <a:endParaRPr sz="3600" b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3505200" y="1581150"/>
            <a:ext cx="501525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This competition has </a:t>
            </a:r>
            <a:r>
              <a:rPr lang="en" sz="16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NO “invention of fact” objection</a:t>
            </a:r>
            <a:r>
              <a:rPr lang="en" sz="16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when teams believe that a witness has improperly invented facts.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Instead, the rules allow students to attempt to impeach the witness during cross examination (via contradiction or omission).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Each scoring judge determines whether testimony offered by a witness is a reasonable inference or an invention of fact. If you believe the impeachment was effective in showing there was an invention of fact, then score accordingly on your blue ballot.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3505200" y="895350"/>
            <a:ext cx="48258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sng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In Trial Remedies</a:t>
            </a:r>
            <a:endParaRPr sz="2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>
            <a:spLocks noGrp="1"/>
          </p:cNvSpPr>
          <p:nvPr>
            <p:ph type="ctrTitle" idx="4294967295"/>
          </p:nvPr>
        </p:nvSpPr>
        <p:spPr>
          <a:xfrm>
            <a:off x="0" y="2732088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6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PROVIDING COMMENTS</a:t>
            </a:r>
            <a:endParaRPr sz="36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 rotWithShape="1">
          <a:blip r:embed="rId3">
            <a:alphaModFix/>
          </a:blip>
          <a:srcRect b="19393"/>
          <a:stretch/>
        </p:blipFill>
        <p:spPr>
          <a:xfrm>
            <a:off x="3852563" y="1312325"/>
            <a:ext cx="1438880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>
            <a:spLocks noGrp="1"/>
          </p:cNvSpPr>
          <p:nvPr>
            <p:ph type="title"/>
          </p:nvPr>
        </p:nvSpPr>
        <p:spPr>
          <a:xfrm>
            <a:off x="442400" y="1045150"/>
            <a:ext cx="24162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Giving Comments</a:t>
            </a:r>
            <a:endParaRPr sz="3000"/>
          </a:p>
        </p:txBody>
      </p:sp>
      <p:sp>
        <p:nvSpPr>
          <p:cNvPr id="361" name="Google Shape;361;p56"/>
          <p:cNvSpPr txBox="1"/>
          <p:nvPr/>
        </p:nvSpPr>
        <p:spPr>
          <a:xfrm>
            <a:off x="246050" y="2091325"/>
            <a:ext cx="26127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scoring judges should receive </a:t>
            </a: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four comment sheets</a:t>
            </a: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(also carbonless copy paper, so don’t write on the full stack!)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Students fill out their names / roles / team code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2" name="Google Shape;36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9950" y="210425"/>
            <a:ext cx="2875100" cy="47370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"/>
          <p:cNvSpPr txBox="1">
            <a:spLocks noGrp="1"/>
          </p:cNvSpPr>
          <p:nvPr>
            <p:ph type="title"/>
          </p:nvPr>
        </p:nvSpPr>
        <p:spPr>
          <a:xfrm>
            <a:off x="442400" y="1045150"/>
            <a:ext cx="24162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Giving Comments</a:t>
            </a:r>
            <a:endParaRPr sz="3000"/>
          </a:p>
        </p:txBody>
      </p:sp>
      <p:sp>
        <p:nvSpPr>
          <p:cNvPr id="368" name="Google Shape;368;p57"/>
          <p:cNvSpPr txBox="1"/>
          <p:nvPr/>
        </p:nvSpPr>
        <p:spPr>
          <a:xfrm>
            <a:off x="246050" y="2091325"/>
            <a:ext cx="26127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 blank spaces to write comments 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Non-shaded</a:t>
            </a: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refer to Prosection parts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Shaded</a:t>
            </a: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is for Defense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Find </a:t>
            </a:r>
            <a:r>
              <a:rPr lang="en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student names </a:t>
            </a: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individual awards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9" name="Google Shape;369;p57"/>
          <p:cNvPicPr preferRelativeResize="0"/>
          <p:nvPr/>
        </p:nvPicPr>
        <p:blipFill rotWithShape="1">
          <a:blip r:embed="rId3">
            <a:alphaModFix/>
          </a:blip>
          <a:srcRect t="14928" b="56840"/>
          <a:stretch/>
        </p:blipFill>
        <p:spPr>
          <a:xfrm>
            <a:off x="3454989" y="1335663"/>
            <a:ext cx="5003211" cy="247217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0" name="Google Shape;370;p57"/>
          <p:cNvSpPr txBox="1"/>
          <p:nvPr/>
        </p:nvSpPr>
        <p:spPr>
          <a:xfrm>
            <a:off x="5119029" y="484787"/>
            <a:ext cx="1736628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Prosecution</a:t>
            </a:r>
            <a:endParaRPr sz="1800" b="0" i="0" u="none" strike="noStrike" cap="none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1" name="Google Shape;371;p57"/>
          <p:cNvSpPr/>
          <p:nvPr/>
        </p:nvSpPr>
        <p:spPr>
          <a:xfrm>
            <a:off x="5980345" y="1666775"/>
            <a:ext cx="2078475" cy="1997700"/>
          </a:xfrm>
          <a:prstGeom prst="rect">
            <a:avLst/>
          </a:prstGeom>
          <a:noFill/>
          <a:ln w="38100" cap="flat" cmpd="sng">
            <a:solidFill>
              <a:srgbClr val="2946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7"/>
          <p:cNvSpPr/>
          <p:nvPr/>
        </p:nvSpPr>
        <p:spPr>
          <a:xfrm>
            <a:off x="3733800" y="1666775"/>
            <a:ext cx="2222794" cy="899000"/>
          </a:xfrm>
          <a:prstGeom prst="rect">
            <a:avLst/>
          </a:prstGeom>
          <a:noFill/>
          <a:ln w="38100" cap="flat" cmpd="sng">
            <a:solidFill>
              <a:srgbClr val="2946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7"/>
          <p:cNvSpPr/>
          <p:nvPr/>
        </p:nvSpPr>
        <p:spPr>
          <a:xfrm>
            <a:off x="3733800" y="2665625"/>
            <a:ext cx="2222794" cy="99885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5486400" y="4340875"/>
            <a:ext cx="1964137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Defense</a:t>
            </a:r>
            <a:endParaRPr sz="1800" b="0" i="0" u="none" strike="noStrike" cap="none">
              <a:solidFill>
                <a:schemeClr val="accent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5" name="Google Shape;375;p57"/>
          <p:cNvSpPr/>
          <p:nvPr/>
        </p:nvSpPr>
        <p:spPr>
          <a:xfrm rot="2700000">
            <a:off x="5501690" y="730977"/>
            <a:ext cx="202611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49803"/>
            </a:schemeClr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/>
          <p:nvPr/>
        </p:nvSpPr>
        <p:spPr>
          <a:xfrm rot="-2700000">
            <a:off x="6336797" y="730978"/>
            <a:ext cx="202611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49803"/>
            </a:schemeClr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7"/>
          <p:cNvSpPr/>
          <p:nvPr/>
        </p:nvSpPr>
        <p:spPr>
          <a:xfrm rot="8100000">
            <a:off x="5435277" y="3583309"/>
            <a:ext cx="202611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alpha val="49803"/>
            </a:schemeClr>
          </a:solidFill>
          <a:ln w="25400" cap="flat" cmpd="sng">
            <a:solidFill>
              <a:srgbClr val="3F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818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0" dirty="0">
                <a:latin typeface="Open Sans SemiBold"/>
                <a:ea typeface="Open Sans SemiBold"/>
                <a:cs typeface="Open Sans SemiBold"/>
                <a:sym typeface="Open Sans SemiBold"/>
              </a:rPr>
              <a:t>TRIAL STRUCTURE &amp; WHAT TO EXPECT</a:t>
            </a:r>
            <a:endParaRPr b="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Learning about the mock trial world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Giving Comments</a:t>
            </a:r>
            <a:endParaRPr sz="2400"/>
          </a:p>
        </p:txBody>
      </p:sp>
      <p:sp>
        <p:nvSpPr>
          <p:cNvPr id="383" name="Google Shape;383;p58"/>
          <p:cNvSpPr txBox="1">
            <a:spLocks noGrp="1"/>
          </p:cNvSpPr>
          <p:nvPr>
            <p:ph type="body" idx="1"/>
          </p:nvPr>
        </p:nvSpPr>
        <p:spPr>
          <a:xfrm>
            <a:off x="434325" y="1815750"/>
            <a:ext cx="51660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Students will receive copies of the written comments after the competition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After the trial is complete, please provide a few minutes of general verbal feedback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0">
                <a:latin typeface="Open Sans SemiBold"/>
                <a:ea typeface="Open Sans SemiBold"/>
                <a:cs typeface="Open Sans SemiBold"/>
                <a:sym typeface="Open Sans SemiBold"/>
              </a:rPr>
              <a:t>TIMEKEEPING &amp; OTHER RULES</a:t>
            </a:r>
            <a:endParaRPr b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"/>
          <p:cNvSpPr txBox="1">
            <a:spLocks noGrp="1"/>
          </p:cNvSpPr>
          <p:nvPr>
            <p:ph type="title"/>
          </p:nvPr>
        </p:nvSpPr>
        <p:spPr>
          <a:xfrm>
            <a:off x="433768" y="2857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Timekeepers</a:t>
            </a:r>
            <a:endParaRPr sz="2400"/>
          </a:p>
        </p:txBody>
      </p:sp>
      <p:sp>
        <p:nvSpPr>
          <p:cNvPr id="394" name="Google Shape;394;p60"/>
          <p:cNvSpPr txBox="1">
            <a:spLocks noGrp="1"/>
          </p:cNvSpPr>
          <p:nvPr>
            <p:ph type="body" idx="1"/>
          </p:nvPr>
        </p:nvSpPr>
        <p:spPr>
          <a:xfrm>
            <a:off x="433768" y="1428750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Students act as timekeepers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The trial has a 3-hour time limit, and each part of the trial has specific time limits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Please enforce time limits when informed of them to avoid exceeding the “all-loss time”</a:t>
            </a:r>
            <a:endParaRPr sz="1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Anonymity &amp; Spectators</a:t>
            </a:r>
            <a:endParaRPr sz="2400"/>
          </a:p>
        </p:txBody>
      </p:sp>
      <p:sp>
        <p:nvSpPr>
          <p:cNvPr id="400" name="Google Shape;400;p61"/>
          <p:cNvSpPr txBox="1">
            <a:spLocks noGrp="1"/>
          </p:cNvSpPr>
          <p:nvPr>
            <p:ph type="body" idx="1"/>
          </p:nvPr>
        </p:nvSpPr>
        <p:spPr>
          <a:xfrm>
            <a:off x="433775" y="1767750"/>
            <a:ext cx="3692400" cy="3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Students’ school identity should remain anonymous until after the round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All trials are public; don’t assume the identity of the teams based on who enters the courtroom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Conflicts</a:t>
            </a:r>
            <a:endParaRPr sz="2400"/>
          </a:p>
        </p:txBody>
      </p:sp>
      <p:sp>
        <p:nvSpPr>
          <p:cNvPr id="406" name="Google Shape;406;p62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If you have </a:t>
            </a:r>
            <a:r>
              <a:rPr lang="en" sz="1700" b="1"/>
              <a:t>already judged a team at this particular tournament</a:t>
            </a:r>
            <a:r>
              <a:rPr lang="en" sz="1700"/>
              <a:t>, please DON’T start the trial; inform tournament staff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If you are </a:t>
            </a:r>
            <a:r>
              <a:rPr lang="en" sz="1700" b="1"/>
              <a:t>affiliated with the team</a:t>
            </a:r>
            <a:r>
              <a:rPr lang="en" sz="1700"/>
              <a:t> (e.g., your child is on the team), please DON’T start the trial; inform the event representative</a:t>
            </a:r>
            <a:endParaRPr sz="1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What happens next?</a:t>
            </a:r>
            <a:endParaRPr sz="1800"/>
          </a:p>
        </p:txBody>
      </p:sp>
      <p:sp>
        <p:nvSpPr>
          <p:cNvPr id="412" name="Google Shape;412;p63"/>
          <p:cNvSpPr txBox="1"/>
          <p:nvPr/>
        </p:nvSpPr>
        <p:spPr>
          <a:xfrm>
            <a:off x="3585225" y="1282950"/>
            <a:ext cx="52020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Questions &amp; Judging Assignments!</a:t>
            </a:r>
            <a:endParaRPr sz="60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418" name="Google Shape;418;p6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9621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EC3805-7BC7-57F6-E16A-6D480D69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3355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ctrTitle" idx="4294967295"/>
          </p:nvPr>
        </p:nvSpPr>
        <p:spPr>
          <a:xfrm>
            <a:off x="0" y="769938"/>
            <a:ext cx="91440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is mock trial?</a:t>
            </a:r>
            <a:endParaRPr sz="36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subTitle" idx="4294967295"/>
          </p:nvPr>
        </p:nvSpPr>
        <p:spPr>
          <a:xfrm>
            <a:off x="152400" y="1552575"/>
            <a:ext cx="8839200" cy="16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Mock trial is a simulation of a</a:t>
            </a:r>
            <a:r>
              <a:rPr lang="en" sz="20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jury trial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where students </a:t>
            </a:r>
            <a:r>
              <a:rPr lang="en" sz="20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portray attorneys and witnesses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The trial happens in the fictional jurisdiction of </a:t>
            </a:r>
            <a:r>
              <a:rPr lang="en" sz="20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Midlands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which has its own:</a:t>
            </a:r>
            <a:endParaRPr sz="2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Case Law</a:t>
            </a:r>
            <a:endParaRPr sz="2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Statutes</a:t>
            </a:r>
            <a:endParaRPr sz="2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Rules of Evidence (similar to FRE)</a:t>
            </a:r>
            <a:endParaRPr sz="2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408285" y="556050"/>
            <a:ext cx="5471699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</a:pPr>
            <a:br>
              <a:rPr lang="en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 b="1" i="1" dirty="0">
                <a:latin typeface="Open Sans"/>
                <a:ea typeface="Open Sans"/>
                <a:cs typeface="Open Sans"/>
                <a:sym typeface="Open Sans"/>
              </a:rPr>
              <a:t>State of Midlands v. </a:t>
            </a:r>
            <a:br>
              <a:rPr lang="en" sz="2400" b="1" i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 b="1" i="1" dirty="0">
                <a:latin typeface="Open Sans"/>
                <a:ea typeface="Open Sans"/>
                <a:cs typeface="Open Sans"/>
                <a:sym typeface="Open Sans"/>
              </a:rPr>
              <a:t>Sammy Celeste &amp; August Amber</a:t>
            </a:r>
            <a:endParaRPr sz="1800" i="1" dirty="0"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3276599" y="1531781"/>
            <a:ext cx="5603385" cy="3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solidFill>
                  <a:srgbClr val="1C405D"/>
                </a:solidFill>
              </a:rPr>
              <a:t>Two masked individuals rob a diner, and one shoots the busboy.</a:t>
            </a:r>
          </a:p>
          <a:p>
            <a:r>
              <a:rPr lang="en-US" sz="1600" dirty="0">
                <a:solidFill>
                  <a:srgbClr val="1C405D"/>
                </a:solidFill>
                <a:latin typeface="Open Sans"/>
                <a:ea typeface="Open Sans"/>
                <a:cs typeface="Open Sans"/>
                <a:sym typeface="Open Sans"/>
              </a:rPr>
              <a:t>The charges are armed robbery and felony murder.</a:t>
            </a:r>
          </a:p>
          <a:p>
            <a:r>
              <a:rPr lang="en-US" sz="1600" dirty="0">
                <a:solidFill>
                  <a:srgbClr val="1C405D"/>
                </a:solidFill>
              </a:rPr>
              <a:t>The state may:</a:t>
            </a:r>
          </a:p>
          <a:p>
            <a:pPr lvl="1"/>
            <a:r>
              <a:rPr lang="en-US" sz="1600" dirty="0">
                <a:solidFill>
                  <a:srgbClr val="1C405D"/>
                </a:solidFill>
                <a:latin typeface="Open Sans"/>
                <a:ea typeface="Open Sans"/>
                <a:cs typeface="Open Sans"/>
                <a:sym typeface="Open Sans"/>
              </a:rPr>
              <a:t>Try both defendants (in a single trial); or</a:t>
            </a:r>
          </a:p>
          <a:p>
            <a:pPr marL="596900" lvl="1" indent="0">
              <a:buNone/>
            </a:pPr>
            <a:endParaRPr lang="en-US" sz="1600" dirty="0">
              <a:solidFill>
                <a:srgbClr val="1C40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/>
            <a:r>
              <a:rPr lang="en-US" sz="1600" dirty="0">
                <a:solidFill>
                  <a:srgbClr val="1C405D"/>
                </a:solidFill>
              </a:rPr>
              <a:t>Offer a plea deal to the first defendant and have them testify against the second; or</a:t>
            </a:r>
          </a:p>
          <a:p>
            <a:pPr marL="596900" lvl="1" indent="0">
              <a:buNone/>
            </a:pPr>
            <a:endParaRPr lang="en-US" sz="1600" dirty="0">
              <a:solidFill>
                <a:srgbClr val="1C405D"/>
              </a:solidFill>
            </a:endParaRPr>
          </a:p>
          <a:p>
            <a:pPr lvl="1"/>
            <a:r>
              <a:rPr lang="en-US" sz="1600" dirty="0">
                <a:solidFill>
                  <a:srgbClr val="1C405D"/>
                </a:solidFill>
                <a:latin typeface="Open Sans"/>
                <a:ea typeface="Open Sans"/>
                <a:cs typeface="Open Sans"/>
                <a:sym typeface="Open Sans"/>
              </a:rPr>
              <a:t>Offer a plea deal to the second defendant and have them testify against the first. </a:t>
            </a:r>
            <a:endParaRPr sz="1600" dirty="0">
              <a:solidFill>
                <a:srgbClr val="1C40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13696"/>
          <a:stretch/>
        </p:blipFill>
        <p:spPr>
          <a:xfrm>
            <a:off x="597625" y="1848800"/>
            <a:ext cx="1675350" cy="144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3;p33">
            <a:extLst>
              <a:ext uri="{FF2B5EF4-FFF2-40B4-BE49-F238E27FC236}">
                <a16:creationId xmlns:a16="http://schemas.microsoft.com/office/drawing/2014/main" id="{4EC8EC90-F6BA-9ED2-9419-B31FBAFF6D08}"/>
              </a:ext>
            </a:extLst>
          </p:cNvPr>
          <p:cNvSpPr txBox="1">
            <a:spLocks/>
          </p:cNvSpPr>
          <p:nvPr/>
        </p:nvSpPr>
        <p:spPr>
          <a:xfrm>
            <a:off x="3408285" y="76200"/>
            <a:ext cx="5471699" cy="47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Open Sans"/>
              <a:buNone/>
              <a:defRPr sz="14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800" u="sng" dirty="0"/>
              <a:t>2026 National Championship Case</a:t>
            </a:r>
            <a:endParaRPr lang="en-US" sz="1800" i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ctrTitle" idx="4294967295"/>
          </p:nvPr>
        </p:nvSpPr>
        <p:spPr>
          <a:xfrm>
            <a:off x="0" y="360948"/>
            <a:ext cx="9144000" cy="62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en" sz="2800" b="0" i="0" u="none" strike="noStrike" cap="none" dirty="0">
                <a:solidFill>
                  <a:srgbClr val="2946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Case Information</a:t>
            </a:r>
            <a:endParaRPr sz="2800" b="0" i="0" u="none" strike="noStrike" cap="none" dirty="0">
              <a:solidFill>
                <a:srgbClr val="2946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609600" y="891015"/>
            <a:ext cx="7924800" cy="3702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Charging Document Omitted. </a:t>
            </a:r>
            <a:r>
              <a:rPr lang="en-US" sz="16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Given the number of trial permutations, the indictment has been omitted.  Prosecution teams should specify which defendant(s) is being tried</a:t>
            </a:r>
            <a:r>
              <a:rPr lang="en-US" sz="16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Changing trials. </a:t>
            </a:r>
            <a:r>
              <a:rPr lang="en" sz="16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Evidence available to students </a:t>
            </a:r>
            <a:r>
              <a:rPr lang="en" sz="1600" b="0" i="0" u="sng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changes</a:t>
            </a:r>
            <a:r>
              <a:rPr lang="en" sz="16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depending on which defendant is on trial and whether either testifies pursuant to a plea deal.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Informed consent to joint representation. </a:t>
            </a:r>
            <a:r>
              <a:rPr lang="en-US" sz="1600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If both defendants are on trial, they have given informed consent to joint representation and waive all hearsay objections they might have to the other defendant’s statements</a:t>
            </a:r>
            <a:r>
              <a:rPr lang="en-US" sz="1600" b="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All Constitutional objections overruled. </a:t>
            </a:r>
            <a:r>
              <a:rPr lang="en" sz="1600" i="0" u="sng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lang="en" sz="1600" i="0" u="none" strike="noStrike" cap="none" dirty="0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 potential consitutional issues that might normally be addressed through pretrial motion practive have been raised and overruled.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442400" y="1045150"/>
            <a:ext cx="23343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b="0">
                <a:latin typeface="Open Sans SemiBold"/>
                <a:ea typeface="Open Sans SemiBold"/>
                <a:cs typeface="Open Sans SemiBold"/>
                <a:sym typeface="Open Sans SemiBold"/>
              </a:rPr>
              <a:t>TRIAL COMPONENTS</a:t>
            </a:r>
            <a:endParaRPr sz="2400" b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97" name="Google Shape;197;p35"/>
          <p:cNvCxnSpPr>
            <a:endCxn id="198" idx="0"/>
          </p:cNvCxnSpPr>
          <p:nvPr/>
        </p:nvCxnSpPr>
        <p:spPr>
          <a:xfrm>
            <a:off x="6084450" y="-11700"/>
            <a:ext cx="0" cy="219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diamond" w="med" len="med"/>
          </a:ln>
        </p:spPr>
      </p:cxnSp>
      <p:sp>
        <p:nvSpPr>
          <p:cNvPr id="198" name="Google Shape;198;p35"/>
          <p:cNvSpPr txBox="1"/>
          <p:nvPr/>
        </p:nvSpPr>
        <p:spPr>
          <a:xfrm>
            <a:off x="3436500" y="207300"/>
            <a:ext cx="529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Pre-trial Matters / Introductions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4218050" y="1656750"/>
            <a:ext cx="3749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Prosecution Case-in-Chief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3643850" y="932013"/>
            <a:ext cx="489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Opening Statements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4218050" y="3106200"/>
            <a:ext cx="3749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Defense Case-in-Chief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3643850" y="2381463"/>
            <a:ext cx="489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Customary Break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4200675" y="4555650"/>
            <a:ext cx="4018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Closing Arguments / Rebuttal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3761175" y="3830913"/>
            <a:ext cx="489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Customary Break</a:t>
            </a:r>
            <a:endParaRPr sz="2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5" name="Google Shape;205;p35"/>
          <p:cNvCxnSpPr/>
          <p:nvPr/>
        </p:nvCxnSpPr>
        <p:spPr>
          <a:xfrm>
            <a:off x="6092600" y="3483713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06" name="Google Shape;206;p35"/>
          <p:cNvCxnSpPr/>
          <p:nvPr/>
        </p:nvCxnSpPr>
        <p:spPr>
          <a:xfrm>
            <a:off x="6092600" y="4233663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07" name="Google Shape;207;p35"/>
          <p:cNvCxnSpPr/>
          <p:nvPr/>
        </p:nvCxnSpPr>
        <p:spPr>
          <a:xfrm>
            <a:off x="6092600" y="2758975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08" name="Google Shape;208;p35"/>
          <p:cNvCxnSpPr/>
          <p:nvPr/>
        </p:nvCxnSpPr>
        <p:spPr>
          <a:xfrm>
            <a:off x="6092600" y="2034250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09" name="Google Shape;209;p35"/>
          <p:cNvCxnSpPr/>
          <p:nvPr/>
        </p:nvCxnSpPr>
        <p:spPr>
          <a:xfrm>
            <a:off x="6092600" y="1309525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0" name="Google Shape;210;p35"/>
          <p:cNvCxnSpPr/>
          <p:nvPr/>
        </p:nvCxnSpPr>
        <p:spPr>
          <a:xfrm>
            <a:off x="6084450" y="596938"/>
            <a:ext cx="0" cy="44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11" name="Google Shape;211;p35"/>
          <p:cNvSpPr txBox="1"/>
          <p:nvPr/>
        </p:nvSpPr>
        <p:spPr>
          <a:xfrm>
            <a:off x="442400" y="2356550"/>
            <a:ext cx="2119650" cy="21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0">
                <a:latin typeface="Open Sans SemiBold"/>
                <a:ea typeface="Open Sans SemiBold"/>
                <a:cs typeface="Open Sans SemiBold"/>
                <a:sym typeface="Open Sans SemiBold"/>
              </a:rPr>
              <a:t>PRESIDING, SCORING, &amp; COMMENTING</a:t>
            </a:r>
            <a:endParaRPr b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7" name="Google Shape;217;p36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How to evaluate the round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Your Role</a:t>
            </a:r>
            <a:endParaRPr sz="3000"/>
          </a:p>
        </p:txBody>
      </p:sp>
      <p:sp>
        <p:nvSpPr>
          <p:cNvPr id="223" name="Google Shape;223;p37"/>
          <p:cNvSpPr txBox="1"/>
          <p:nvPr/>
        </p:nvSpPr>
        <p:spPr>
          <a:xfrm>
            <a:off x="313436" y="2024997"/>
            <a:ext cx="2147400" cy="2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are here to judge the trials and evaluate the students’ performances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will do so in panels of two or more individuals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4">
            <a:alphaModFix/>
          </a:blip>
          <a:srcRect l="12336" t="7019" r="12110" b="20824"/>
          <a:stretch/>
        </p:blipFill>
        <p:spPr>
          <a:xfrm>
            <a:off x="4027950" y="519375"/>
            <a:ext cx="1328681" cy="126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3366831" y="2296075"/>
            <a:ext cx="2688300" cy="231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Score </a:t>
            </a: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(if needed)</a:t>
            </a:r>
            <a:endParaRPr sz="14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Provide feedback</a:t>
            </a: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Preside </a:t>
            </a: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(rule on objections, keep trial moving)</a:t>
            </a:r>
            <a:endParaRPr sz="1400" b="0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6187331" y="2320319"/>
            <a:ext cx="2651700" cy="229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Score</a:t>
            </a: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294667"/>
                </a:solidFill>
                <a:latin typeface="Open Sans"/>
                <a:ea typeface="Open Sans"/>
                <a:cs typeface="Open Sans"/>
                <a:sym typeface="Open Sans"/>
              </a:rPr>
              <a:t>Provide feedback</a:t>
            </a:r>
            <a:endParaRPr sz="1800" b="1" i="0" u="none" strike="noStrike" cap="none">
              <a:solidFill>
                <a:srgbClr val="2946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3329850" y="1990425"/>
            <a:ext cx="2724900" cy="305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PRESIDER</a:t>
            </a:r>
            <a:endParaRPr sz="2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6169050" y="1990425"/>
            <a:ext cx="2688300" cy="330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SCORER</a:t>
            </a:r>
            <a:endParaRPr sz="2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 l="12336" t="7019" r="12110" b="20824"/>
          <a:stretch/>
        </p:blipFill>
        <p:spPr>
          <a:xfrm>
            <a:off x="6848838" y="519375"/>
            <a:ext cx="1328680" cy="126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1447</Words>
  <Application>Microsoft Office PowerPoint</Application>
  <PresentationFormat>On-screen Show (16:9)</PresentationFormat>
  <Paragraphs>226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Open Sans</vt:lpstr>
      <vt:lpstr>Calibri</vt:lpstr>
      <vt:lpstr>Arial</vt:lpstr>
      <vt:lpstr>Open Sans SemiBold</vt:lpstr>
      <vt:lpstr>Merriweather</vt:lpstr>
      <vt:lpstr>Emilia template</vt:lpstr>
      <vt:lpstr>Emilia template</vt:lpstr>
      <vt:lpstr>PowerPoint Presentation</vt:lpstr>
      <vt:lpstr>AGENDA</vt:lpstr>
      <vt:lpstr>TRIAL STRUCTURE &amp; WHAT TO EXPECT</vt:lpstr>
      <vt:lpstr>What is mock trial?</vt:lpstr>
      <vt:lpstr> State of Midlands v.  Sammy Celeste &amp; August Amber</vt:lpstr>
      <vt:lpstr>Case Information</vt:lpstr>
      <vt:lpstr>TRIAL COMPONENTS</vt:lpstr>
      <vt:lpstr>PRESIDING, SCORING, &amp; COMMENTING</vt:lpstr>
      <vt:lpstr>Your Role</vt:lpstr>
      <vt:lpstr>PRESIDER: RULING ON OBJECTIONS</vt:lpstr>
      <vt:lpstr>Unique Aspects of Trials in Midlands</vt:lpstr>
      <vt:lpstr>Movement Throughout Trial and Exhibits </vt:lpstr>
      <vt:lpstr>The Ballot</vt:lpstr>
      <vt:lpstr>Ballot Organization</vt:lpstr>
      <vt:lpstr>Using the Ballot</vt:lpstr>
      <vt:lpstr>PowerPoint Presentation</vt:lpstr>
      <vt:lpstr>No Separate Scores For:</vt:lpstr>
      <vt:lpstr>PowerPoint Presentation</vt:lpstr>
      <vt:lpstr>PowerPoint Presentation</vt:lpstr>
      <vt:lpstr>Scoring Framework</vt:lpstr>
      <vt:lpstr>Scoring Framework</vt:lpstr>
      <vt:lpstr>Individual Awards</vt:lpstr>
      <vt:lpstr>Scoring Consistency and Student Experience </vt:lpstr>
      <vt:lpstr>Invention of Fact</vt:lpstr>
      <vt:lpstr>Invention of Fact</vt:lpstr>
      <vt:lpstr>Invention of Fact</vt:lpstr>
      <vt:lpstr>PROVIDING COMMENTS</vt:lpstr>
      <vt:lpstr>Giving Comments</vt:lpstr>
      <vt:lpstr>Giving Comments</vt:lpstr>
      <vt:lpstr>Giving Comments</vt:lpstr>
      <vt:lpstr>TIMEKEEPING &amp; OTHER RULES</vt:lpstr>
      <vt:lpstr>Timekeepers</vt:lpstr>
      <vt:lpstr>Anonymity &amp; Spectators</vt:lpstr>
      <vt:lpstr>Conflicts</vt:lpstr>
      <vt:lpstr>What happens next?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Brandon (USANYS)</dc:creator>
  <cp:lastModifiedBy>Harper, Brandon (USANYS)</cp:lastModifiedBy>
  <cp:revision>7</cp:revision>
  <dcterms:modified xsi:type="dcterms:W3CDTF">2026-04-13T17:21:18Z</dcterms:modified>
</cp:coreProperties>
</file>